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64" r:id="rId4"/>
    <p:sldId id="268" r:id="rId5"/>
    <p:sldId id="274" r:id="rId6"/>
    <p:sldId id="269" r:id="rId7"/>
    <p:sldId id="272" r:id="rId8"/>
    <p:sldId id="266" r:id="rId9"/>
    <p:sldId id="26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8E0"/>
    <a:srgbClr val="1D70B7"/>
    <a:srgbClr val="666776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1"/>
  </p:normalViewPr>
  <p:slideViewPr>
    <p:cSldViewPr snapToGrid="0" snapToObjects="1">
      <p:cViewPr varScale="1">
        <p:scale>
          <a:sx n="159" d="100"/>
          <a:sy n="159" d="100"/>
        </p:scale>
        <p:origin x="2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FD8F5-B5FE-AF4D-B8FB-AF6D7C62209E}" type="datetimeFigureOut">
              <a:t>3/17/2019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72BD6-FA08-634C-BD4B-A331C657889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8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Jeremy Wright is giving all the right signals that he will continue this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3572-4B24-4C55-BD00-B5190C324B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TalkTalk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E3572-4B24-4C55-BD00-B5190C324B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4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18311-36C3-8F4E-B325-E3F1A4F57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FE5D08-8347-AA4C-B87D-E8A628B93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29B253-6B0D-1C4A-A753-25E754D7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F9EEAF-4C01-6745-8143-6FEFF6F7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12 March 2019, FTTH Conference 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CFA704-0075-FA41-AEBA-CA7EC9D9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40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F9B91-234A-1F47-B5D3-F348CD1A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A336E1-9F80-3748-BA39-ECD730229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F854C3-B354-9B46-B274-E8A53BF8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4781B5-674F-C24E-8660-4A61F00E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13 February 2018, FTTH Conference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94E756-0207-AE44-8FD7-78CD008B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60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8C549DA-2050-3C49-8695-AA460E2AF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04C2CC-3FA2-F145-B2A8-4C453BC9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79564C-B022-C34C-81B3-B75880DB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8F1977-2A81-9348-8022-6D81920C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13 February 2018, FTTH Conference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486192-FCDE-FF41-907F-204F0361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52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93797-4D7B-C94F-A6BA-7C4F1E34E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BA471-E431-4C48-877C-D708B8D61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650F3-241D-40C3-BB49-AB02F7D4D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12 March 2019, FTTH Conference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38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2A61B-6467-FE48-BE20-7C2D72AC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D65E54-44E0-CC4A-9B07-C2016EBA8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808153-2239-5D48-868D-5D9C643617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4FA560-DABE-204E-A09C-C1A66BCB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13 February 2018, FTTH Conference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C98E1F-F68E-134A-A7C3-BF3186CA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22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78398B-D3D4-AC44-9357-1D0A74D9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7ABEC-249D-864B-84A6-FBE6673F7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5AC46F-76A6-C941-8CDB-93DEB5850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27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7ECF5-7F33-854E-A216-C2405410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897E29-8AE9-F142-B89C-D10FA733E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A32EBF-88CB-1149-886E-9046CFE8E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BFB8CF-1C6F-C942-ADEB-726892B4D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375E1D-6329-4D43-B348-FF33D3628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587ACDF-FC3F-A74F-978C-D0C4A046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4A98AFC-A363-D04B-8812-E7B70B78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13 February 2018, FTTH Conference 2018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271E4C3-CEBF-8B4E-88AA-943DEBBE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310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3962A-C0A6-7A48-AEE5-B80C52DE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D57B0B-E459-8E45-8BCE-ED40CE2B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2CB0C-06FF-B64A-AE8D-11C04D2F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12 March 2019, FTTH Conference 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BFAFF5-B504-4F4C-A840-0ADFA439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6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8148E8A-F3F4-164C-BCB8-1BD5C7C1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3CCA4A-18B3-E749-9570-542A995B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13 February 2018, FTTH Conference 2018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0B2E30-BE7C-A745-B615-D77FBB3B8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78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F499A-F232-2A4A-B341-CB9D3F9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69757D-3208-0140-84ED-E996627F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8213E0-8030-1544-A7EF-8CA6EF45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A18811-778A-084F-BD25-829EA360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E0B93E-AA9A-B448-954C-5C4B39A8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13 February 2018, FTTH Conference 2018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453E7A-522C-9449-ADD6-51F4AC75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47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AFDF5-088B-3A43-BB64-AB67692C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4438E0-C405-8245-AE58-431C96DCC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B95DC6-A785-054F-A14A-F65CBB6EA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33EF81-9F33-394E-9364-4079DFBD8D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123C38-E5FB-3748-BF7E-9A455E0C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13 February 2018, FTTH Conference 2018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10D015-AC29-3F47-8B3D-AAFAEDA2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40422-5350-6141-8AEE-022B2AB9BA7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9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33C258E-8CD8-FD43-B765-5486FC2D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065A82-3618-8F4D-A4D5-7788B5750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A593CDC-6617-8847-942A-D7A3BC616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12 March 2019, FTTH Conference 2019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52C2A0-8455-AF43-8083-68162A8670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5125"/>
            <a:ext cx="320040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17" Type="http://schemas.openxmlformats.org/officeDocument/2006/relationships/image" Target="../media/image23.png"/><Relationship Id="rId25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8.pn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Langer@di-square.eu" TargetMode="External"/><Relationship Id="rId2" Type="http://schemas.openxmlformats.org/officeDocument/2006/relationships/hyperlink" Target="mailto:Nicco.grove@di-square.eu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8D2C25-8826-48B1-ABB7-43044DA3A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 UK Perspective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47F55C-4DC0-4A6B-B410-F999638124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Adrian Wooster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5512F-9217-4EBB-89DF-00F8BEA0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12 March 2019, FTTH Conference 2019</a:t>
            </a:r>
            <a:endParaRPr lang="de-DE" dirty="0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3A1648E-721B-49B3-9A51-36635160F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24" y="4328796"/>
            <a:ext cx="2703151" cy="559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1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1F9C1-947B-4DD7-BD7A-3BC529BB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2DC60-C1B2-49D3-9C09-6740ED2A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98096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Seeds of investment started to appear</a:t>
            </a:r>
          </a:p>
          <a:p>
            <a:pPr lvl="1"/>
            <a:r>
              <a:rPr lang="en-GB" dirty="0"/>
              <a:t>The pioneers were often by necessity challenging characters</a:t>
            </a:r>
          </a:p>
          <a:p>
            <a:pPr lvl="1"/>
            <a:r>
              <a:rPr lang="en-GB" dirty="0"/>
              <a:t>Operators were often disorganised, small scale and tactical</a:t>
            </a:r>
          </a:p>
          <a:p>
            <a:pPr lvl="1"/>
            <a:r>
              <a:rPr lang="en-GB" dirty="0"/>
              <a:t>Some challenging early failures</a:t>
            </a:r>
          </a:p>
          <a:p>
            <a:endParaRPr lang="en-GB" dirty="0"/>
          </a:p>
          <a:p>
            <a:r>
              <a:rPr lang="en-GB" dirty="0"/>
              <a:t>All public investment went to the safe option for largely incremental upgrades</a:t>
            </a:r>
          </a:p>
          <a:p>
            <a:r>
              <a:rPr lang="en-GB" dirty="0"/>
              <a:t>Few institutional investments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2A9E6-EFA7-4448-B67D-9780CB372F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12 March 2019, FTTH Conference 2019</a:t>
            </a:r>
            <a:endParaRPr lang="de-DE" dirty="0"/>
          </a:p>
        </p:txBody>
      </p:sp>
      <p:pic>
        <p:nvPicPr>
          <p:cNvPr id="7" name="Picture 6" descr="A large elephant standing next to a building&#10;&#10;Description generated with high confidence">
            <a:extLst>
              <a:ext uri="{FF2B5EF4-FFF2-40B4-BE49-F238E27FC236}">
                <a16:creationId xmlns:a16="http://schemas.microsoft.com/office/drawing/2014/main" id="{17B91893-75A0-4155-8E37-2F99867FA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76" y="1825626"/>
            <a:ext cx="43452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8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885F416-77B6-4590-8AA6-95D556222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5968" y="2527222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Picture 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B6D7CB5-9653-4817-8BDB-3B8E5BC39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" y="1"/>
            <a:ext cx="4443799" cy="3776782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Picture 11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A560935E-D572-431F-BB7A-E43A946277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917273"/>
            <a:ext cx="3440566" cy="2950205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197C5-A366-4DFB-BAEA-EBD3941E3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02955"/>
            <a:ext cx="4333814" cy="145405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0000"/>
                </a:solidFill>
              </a:rPr>
              <a:t>The Challengers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70EF9-42DD-4C8A-ACDA-F6A9450E8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613" y="1957138"/>
            <a:ext cx="4333468" cy="3639289"/>
          </a:xfrm>
        </p:spPr>
        <p:txBody>
          <a:bodyPr anchor="t" anchorCtr="0">
            <a:norm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The rise of the big 3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Cityfibre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Hyperoptic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</a:rPr>
              <a:t>Gigaclear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ABF7-CD94-4FED-A880-0B9B7C53B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6689" y="6223702"/>
            <a:ext cx="5615514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de-DE" sz="1100" dirty="0">
                <a:solidFill>
                  <a:srgbClr val="898989"/>
                </a:solidFill>
              </a:rPr>
              <a:t>12 March 2019, FTTH Conference 2019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19058-8962-42B3-AB44-7F3F76818973}"/>
              </a:ext>
            </a:extLst>
          </p:cNvPr>
          <p:cNvSpPr/>
          <p:nvPr/>
        </p:nvSpPr>
        <p:spPr>
          <a:xfrm>
            <a:off x="6908621" y="3775637"/>
            <a:ext cx="4723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principle that FTTH was possible and could be done by someone other than BT became indisputable</a:t>
            </a:r>
          </a:p>
        </p:txBody>
      </p:sp>
    </p:spTree>
    <p:extLst>
      <p:ext uri="{BB962C8B-B14F-4D97-AF65-F5344CB8AC3E}">
        <p14:creationId xmlns:p14="http://schemas.microsoft.com/office/powerpoint/2010/main" val="398066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1CD2D17-5BDA-41ED-B312-29D1C0CC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than a 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F3E659-DA39-4F1C-8E3B-18AF466A9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58948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Vision – “I agree: fibre is the future”*</a:t>
            </a:r>
          </a:p>
          <a:p>
            <a:endParaRPr lang="en-GB" dirty="0"/>
          </a:p>
          <a:p>
            <a:r>
              <a:rPr lang="en-GB" dirty="0"/>
              <a:t>Strategy – “Future Telecoms Infrastructure Review”</a:t>
            </a:r>
          </a:p>
          <a:p>
            <a:pPr lvl="1"/>
            <a:r>
              <a:rPr lang="en-GB" dirty="0"/>
              <a:t>An opportunity to redefine the market for fibre &amp; 5G</a:t>
            </a:r>
          </a:p>
          <a:p>
            <a:pPr lvl="1"/>
            <a:r>
              <a:rPr lang="en-GB" dirty="0"/>
              <a:t>Reconsider structural difficulties delivering full fibre</a:t>
            </a:r>
          </a:p>
          <a:p>
            <a:pPr lvl="1"/>
            <a:r>
              <a:rPr lang="en-GB" dirty="0"/>
              <a:t>“Outside-in” £3-5bn funding for full-fibre only</a:t>
            </a:r>
          </a:p>
          <a:p>
            <a:endParaRPr lang="en-GB" dirty="0"/>
          </a:p>
          <a:p>
            <a:r>
              <a:rPr lang="en-GB" dirty="0"/>
              <a:t>Tactical </a:t>
            </a:r>
          </a:p>
          <a:p>
            <a:pPr lvl="1"/>
            <a:r>
              <a:rPr lang="en-GB" dirty="0"/>
              <a:t>Barrier Busting</a:t>
            </a:r>
          </a:p>
          <a:p>
            <a:pPr lvl="2"/>
            <a:r>
              <a:rPr lang="en-GB" dirty="0"/>
              <a:t>Wayleaves</a:t>
            </a:r>
          </a:p>
          <a:p>
            <a:pPr lvl="2"/>
            <a:r>
              <a:rPr lang="en-GB" dirty="0"/>
              <a:t>Highways &amp; noticing</a:t>
            </a:r>
          </a:p>
          <a:p>
            <a:pPr lvl="1"/>
            <a:r>
              <a:rPr lang="en-GB" dirty="0"/>
              <a:t>Broadband Universal Service Obligation</a:t>
            </a:r>
          </a:p>
          <a:p>
            <a:pPr lvl="1"/>
            <a:r>
              <a:rPr lang="en-GB" dirty="0"/>
              <a:t>PSTN switch-off, All-IP &amp; Battery Back-up</a:t>
            </a:r>
          </a:p>
          <a:p>
            <a:pPr lvl="1"/>
            <a:r>
              <a:rPr lang="en-GB" dirty="0"/>
              <a:t>European Electronic Communications Code</a:t>
            </a:r>
          </a:p>
          <a:p>
            <a:pPr lvl="1"/>
            <a:r>
              <a:rPr lang="en-GB" dirty="0"/>
              <a:t>New Build planning proposals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EE42D2-7C77-450F-B891-75C647ABC9B1}"/>
              </a:ext>
            </a:extLst>
          </p:cNvPr>
          <p:cNvSpPr txBox="1"/>
          <p:nvPr/>
        </p:nvSpPr>
        <p:spPr>
          <a:xfrm>
            <a:off x="364414" y="6538912"/>
            <a:ext cx="3872214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86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en-GB" sz="1286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Rt</a:t>
            </a:r>
            <a:r>
              <a:rPr lang="en-GB" sz="1286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Hon Matt Hancock, Broadband World Forum, 2017</a:t>
            </a:r>
          </a:p>
        </p:txBody>
      </p:sp>
      <p:pic>
        <p:nvPicPr>
          <p:cNvPr id="3" name="Picture 2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5175EABE-CD62-4310-AFE1-F7B9C47BD3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4" y="1698583"/>
            <a:ext cx="3320685" cy="4427581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62000"/>
              </a:prstClr>
            </a:outerShdw>
          </a:effectLst>
        </p:spPr>
      </p:pic>
      <p:pic>
        <p:nvPicPr>
          <p:cNvPr id="7" name="Picture 6" descr="A person wearing a suit and glasses&#10;&#10;Description generated with very high confidence">
            <a:extLst>
              <a:ext uri="{FF2B5EF4-FFF2-40B4-BE49-F238E27FC236}">
                <a16:creationId xmlns:a16="http://schemas.microsoft.com/office/drawing/2014/main" id="{014237E4-28DF-401A-AE2F-A4A66B9D39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26" y="1698229"/>
            <a:ext cx="3320952" cy="442793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A8A75B-6D2E-47D7-A6E4-80AE2FEB30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6729" y="5546399"/>
            <a:ext cx="897049" cy="579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2640F5-33C7-4A20-822E-481285627C10}"/>
              </a:ext>
            </a:extLst>
          </p:cNvPr>
          <p:cNvSpPr txBox="1"/>
          <p:nvPr/>
        </p:nvSpPr>
        <p:spPr>
          <a:xfrm>
            <a:off x="8592963" y="6204837"/>
            <a:ext cx="166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Jeremy Wright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85C972-0AA6-4B8C-AF10-D04E52C0601B}"/>
              </a:ext>
            </a:extLst>
          </p:cNvPr>
          <p:cNvSpPr txBox="1"/>
          <p:nvPr/>
        </p:nvSpPr>
        <p:spPr>
          <a:xfrm>
            <a:off x="8592963" y="619365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Hancock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ADC333-D6A3-4D44-B3AD-4A775DF56DDD}"/>
              </a:ext>
            </a:extLst>
          </p:cNvPr>
          <p:cNvSpPr txBox="1"/>
          <p:nvPr/>
        </p:nvSpPr>
        <p:spPr>
          <a:xfrm>
            <a:off x="838199" y="3521163"/>
            <a:ext cx="5710218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1"/>
            <a:r>
              <a:rPr lang="en-GB" sz="1700" b="1" dirty="0"/>
              <a:t>“Statement of Strategic Priorities”</a:t>
            </a:r>
          </a:p>
        </p:txBody>
      </p:sp>
    </p:spTree>
    <p:extLst>
      <p:ext uri="{BB962C8B-B14F-4D97-AF65-F5344CB8AC3E}">
        <p14:creationId xmlns:p14="http://schemas.microsoft.com/office/powerpoint/2010/main" val="36067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1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04225E0-DBD4-48D1-987B-DAB38248B737}"/>
              </a:ext>
            </a:extLst>
          </p:cNvPr>
          <p:cNvGrpSpPr/>
          <p:nvPr/>
        </p:nvGrpSpPr>
        <p:grpSpPr>
          <a:xfrm>
            <a:off x="0" y="-98308"/>
            <a:ext cx="12191999" cy="5448071"/>
            <a:chOff x="1" y="1200150"/>
            <a:chExt cx="12181162" cy="5245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25E682-78D3-4F9F-8214-08D518B7569E}"/>
                </a:ext>
              </a:extLst>
            </p:cNvPr>
            <p:cNvSpPr/>
            <p:nvPr/>
          </p:nvSpPr>
          <p:spPr>
            <a:xfrm>
              <a:off x="1" y="1200150"/>
              <a:ext cx="4060387" cy="524510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EE95179-6FBB-43CC-83D0-A3F10E4DDF76}"/>
                </a:ext>
              </a:extLst>
            </p:cNvPr>
            <p:cNvSpPr/>
            <p:nvPr/>
          </p:nvSpPr>
          <p:spPr>
            <a:xfrm>
              <a:off x="4060388" y="1200150"/>
              <a:ext cx="4060387" cy="52451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798C72-1AD4-46A3-8A70-5E1ADCAE0BF8}"/>
                </a:ext>
              </a:extLst>
            </p:cNvPr>
            <p:cNvSpPr/>
            <p:nvPr/>
          </p:nvSpPr>
          <p:spPr>
            <a:xfrm>
              <a:off x="8120776" y="1200150"/>
              <a:ext cx="4060387" cy="52451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A9A17-F9BD-4580-B008-B45B95EC7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B362-39C9-42BC-84AB-52AD04186A5F}" type="datetime1">
              <a:rPr lang="en-GB" smtClean="0"/>
              <a:pPr/>
              <a:t>17/03/2019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ED674-F858-490F-A76D-60FD73CE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3AABB-8C1A-564B-918E-795846425E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2DA99-566A-4058-8F3E-3429CE57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Ultrafast Broadband Market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58AB81-118F-4E3E-9938-C8A1982F025F}"/>
              </a:ext>
            </a:extLst>
          </p:cNvPr>
          <p:cNvSpPr txBox="1"/>
          <p:nvPr/>
        </p:nvSpPr>
        <p:spPr>
          <a:xfrm>
            <a:off x="10837" y="4988505"/>
            <a:ext cx="406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Urban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F49695-E885-45EB-B41B-F134183226E4}"/>
              </a:ext>
            </a:extLst>
          </p:cNvPr>
          <p:cNvSpPr txBox="1"/>
          <p:nvPr/>
        </p:nvSpPr>
        <p:spPr>
          <a:xfrm>
            <a:off x="8109939" y="5004964"/>
            <a:ext cx="4082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/>
              <a:t>Rural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6B9794-389F-4FAF-B1E1-B7CDB1D2398A}"/>
              </a:ext>
            </a:extLst>
          </p:cNvPr>
          <p:cNvSpPr txBox="1"/>
          <p:nvPr/>
        </p:nvSpPr>
        <p:spPr>
          <a:xfrm>
            <a:off x="4071224" y="4988505"/>
            <a:ext cx="406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Suburban &amp; Market Town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EDE9D1-8990-4E8B-BB9B-2CA514CE58CE}"/>
              </a:ext>
            </a:extLst>
          </p:cNvPr>
          <p:cNvSpPr/>
          <p:nvPr/>
        </p:nvSpPr>
        <p:spPr>
          <a:xfrm>
            <a:off x="0" y="5349461"/>
            <a:ext cx="12192000" cy="1073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8F9D75E-FCA1-43A6-8297-33059EA24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2" y="2244390"/>
            <a:ext cx="1822782" cy="875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close up of a sign&#10;&#10;Description generated with high confidence">
            <a:extLst>
              <a:ext uri="{FF2B5EF4-FFF2-40B4-BE49-F238E27FC236}">
                <a16:creationId xmlns:a16="http://schemas.microsoft.com/office/drawing/2014/main" id="{90C3E2CE-3CB6-494D-8575-67CA7A942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85" y="3370422"/>
            <a:ext cx="2288154" cy="580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F09891E-BFE8-4E52-9615-9BD08370F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079" y="4525568"/>
            <a:ext cx="1129302" cy="659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A933185-87BE-4A57-AC27-3B918DEB1D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3" y="1335623"/>
            <a:ext cx="2850411" cy="618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A close up of a sign&#10;&#10;Description generated with high confidence">
            <a:extLst>
              <a:ext uri="{FF2B5EF4-FFF2-40B4-BE49-F238E27FC236}">
                <a16:creationId xmlns:a16="http://schemas.microsoft.com/office/drawing/2014/main" id="{3D1ED3C4-2DB8-40BA-8EF4-4884E8FF03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" y="3806461"/>
            <a:ext cx="1542429" cy="701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DCEAD3E-4A27-4936-BE18-91E0079B1A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63" y="5498836"/>
            <a:ext cx="1437847" cy="794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 descr="A close up of a light&#10;&#10;Description generated with high confidence">
            <a:extLst>
              <a:ext uri="{FF2B5EF4-FFF2-40B4-BE49-F238E27FC236}">
                <a16:creationId xmlns:a16="http://schemas.microsoft.com/office/drawing/2014/main" id="{3D5D9806-3678-49A1-A765-1B732FE03D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40" y="5647411"/>
            <a:ext cx="913897" cy="530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 descr="A drawing of a face&#10;&#10;Description generated with high confidence">
            <a:extLst>
              <a:ext uri="{FF2B5EF4-FFF2-40B4-BE49-F238E27FC236}">
                <a16:creationId xmlns:a16="http://schemas.microsoft.com/office/drawing/2014/main" id="{FBC7D468-C575-49A6-9B4E-A51C6528AE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472" y="4242682"/>
            <a:ext cx="1114231" cy="363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88E99ED-751B-45A7-8330-C6EE751901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236" b="90000" l="9867" r="90182">
                        <a14:foregroundMark x1="64016" y1="52195" x2="64016" y2="52195"/>
                        <a14:foregroundMark x1="90182" y1="50650" x2="90182" y2="50650"/>
                        <a14:foregroundMark x1="52528" y1="7317" x2="52528" y2="7317"/>
                        <a14:foregroundMark x1="9867" y1="48374" x2="9867" y2="48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22" y="3285815"/>
            <a:ext cx="1224907" cy="739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69C7E8-0CDD-4786-9302-8A7E9B5F84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454" y="2797280"/>
            <a:ext cx="1741940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E6B59F0-179E-44E4-A63F-6046FC39CCE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07" y="1822595"/>
            <a:ext cx="3115669" cy="644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A5112F-D595-4919-BEF3-ABB4212D35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0" y="5578093"/>
            <a:ext cx="1882361" cy="608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D0F36450-66FE-429B-B084-56504313E47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849" y="1723289"/>
            <a:ext cx="1831053" cy="1294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7790BC5-19D7-4042-A8BD-426BD3A75B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4525568"/>
            <a:ext cx="1323796" cy="679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3D26028E-EC4E-4E5D-BC7E-E0B7D6653EB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418677"/>
            <a:ext cx="605688" cy="10533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F89323A-29E8-459D-9395-D64B39774E6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87" y="4424663"/>
            <a:ext cx="2988637" cy="571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close up of a sign&#10;&#10;Description automatically generated">
            <a:extLst>
              <a:ext uri="{FF2B5EF4-FFF2-40B4-BE49-F238E27FC236}">
                <a16:creationId xmlns:a16="http://schemas.microsoft.com/office/drawing/2014/main" id="{05DF0A37-237C-4B60-8BE4-F257753261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8" y="4454658"/>
            <a:ext cx="2288154" cy="549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61A1AA7-AB5F-4F96-B228-7F997D9E5AAA}"/>
              </a:ext>
            </a:extLst>
          </p:cNvPr>
          <p:cNvSpPr txBox="1"/>
          <p:nvPr/>
        </p:nvSpPr>
        <p:spPr>
          <a:xfrm>
            <a:off x="-1530" y="5359400"/>
            <a:ext cx="4060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Niche</a:t>
            </a:r>
          </a:p>
        </p:txBody>
      </p:sp>
      <p:pic>
        <p:nvPicPr>
          <p:cNvPr id="59" name="Picture 5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F6DD238-7B70-4DCC-9966-05AC994647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37" y="5508470"/>
            <a:ext cx="1147829" cy="775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 descr="A close up of a sign&#10;&#10;Description automatically generated">
            <a:extLst>
              <a:ext uri="{FF2B5EF4-FFF2-40B4-BE49-F238E27FC236}">
                <a16:creationId xmlns:a16="http://schemas.microsoft.com/office/drawing/2014/main" id="{F3E7F330-7372-4296-99D2-653AD1A16E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27" y="2216172"/>
            <a:ext cx="1574742" cy="851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 descr="A close up of a logo&#10;&#10;Description automatically generated">
            <a:extLst>
              <a:ext uri="{FF2B5EF4-FFF2-40B4-BE49-F238E27FC236}">
                <a16:creationId xmlns:a16="http://schemas.microsoft.com/office/drawing/2014/main" id="{395D2381-6250-4236-B9C8-3495AA8056F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31" y="5556492"/>
            <a:ext cx="1367574" cy="73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C725DC1-F795-4699-98A7-A7F0045B52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94" y="3625866"/>
            <a:ext cx="1052002" cy="555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4B60A35-3F8F-41A6-BBC3-4A62A13A004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7" y="2246676"/>
            <a:ext cx="810999" cy="810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02C77C-B102-48FB-8F27-45E87D23CA9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576" y="370238"/>
            <a:ext cx="3161292" cy="13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C0AD8E09-B51C-41EF-959D-ECBEE7276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" y="8"/>
            <a:ext cx="5234504" cy="6210621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4C18C45-5278-4E34-9346-D03F628B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6" y="2991678"/>
            <a:ext cx="5319433" cy="3136017"/>
          </a:xfrm>
        </p:spPr>
        <p:txBody>
          <a:bodyPr vert="horz" lIns="65314" tIns="32657" rIns="65314" bIns="32657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286" dirty="0"/>
              <a:t>Running both copper and fibre networks indefinitely will not benefit either the consumer or the industry…</a:t>
            </a:r>
            <a:br>
              <a:rPr lang="en-GB" sz="2286" dirty="0"/>
            </a:br>
            <a:r>
              <a:rPr lang="en-GB" sz="2286" dirty="0"/>
              <a:t>…so we must start thinking now about that switchover […] to move customers away from copper and on to fibre</a:t>
            </a:r>
            <a:endParaRPr lang="en-US" sz="285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0B946-832D-4F4B-A79D-96CC07EA3B3F}"/>
              </a:ext>
            </a:extLst>
          </p:cNvPr>
          <p:cNvSpPr txBox="1"/>
          <p:nvPr/>
        </p:nvSpPr>
        <p:spPr>
          <a:xfrm>
            <a:off x="6072446" y="5247095"/>
            <a:ext cx="5151090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86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 Hammond, Chancellor’s speech: CBI Annual Dinner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9A1B0-CD74-48C2-81B9-8B0921035572}"/>
              </a:ext>
            </a:extLst>
          </p:cNvPr>
          <p:cNvSpPr/>
          <p:nvPr/>
        </p:nvSpPr>
        <p:spPr>
          <a:xfrm>
            <a:off x="5652138" y="2491359"/>
            <a:ext cx="5597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39A8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8800" dirty="0">
              <a:solidFill>
                <a:srgbClr val="39A8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3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B737540-7061-449C-879E-6050D882289F}"/>
              </a:ext>
            </a:extLst>
          </p:cNvPr>
          <p:cNvSpPr/>
          <p:nvPr/>
        </p:nvSpPr>
        <p:spPr>
          <a:xfrm>
            <a:off x="228598" y="2872924"/>
            <a:ext cx="3452191" cy="20558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4723A2-6486-4B5B-9BDB-699B254788B8}"/>
              </a:ext>
            </a:extLst>
          </p:cNvPr>
          <p:cNvSpPr/>
          <p:nvPr/>
        </p:nvSpPr>
        <p:spPr>
          <a:xfrm>
            <a:off x="7901606" y="2872923"/>
            <a:ext cx="4035288" cy="20558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74F4F4C-0253-43E8-BC3B-DF4C3C2E07FA}"/>
              </a:ext>
            </a:extLst>
          </p:cNvPr>
          <p:cNvSpPr/>
          <p:nvPr/>
        </p:nvSpPr>
        <p:spPr>
          <a:xfrm>
            <a:off x="3790119" y="2862468"/>
            <a:ext cx="4002157" cy="205584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0DBAE-6FCC-451A-B293-91532DF5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Three full-fibre markets?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63BBA2-A9FA-437E-874D-9D7AF994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12 March 2019, FTTH Conference 2019</a:t>
            </a:r>
            <a:endParaRPr lang="de-DE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19940A-1B07-42E6-85DA-8C0EAF85F354}"/>
              </a:ext>
            </a:extLst>
          </p:cNvPr>
          <p:cNvGrpSpPr/>
          <p:nvPr/>
        </p:nvGrpSpPr>
        <p:grpSpPr>
          <a:xfrm>
            <a:off x="228598" y="2862468"/>
            <a:ext cx="3452191" cy="2066303"/>
            <a:chOff x="586409" y="2365513"/>
            <a:chExt cx="2912165" cy="206630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B02F9B-825C-4595-821A-A09A4088A6CD}"/>
                </a:ext>
              </a:extLst>
            </p:cNvPr>
            <p:cNvSpPr/>
            <p:nvPr/>
          </p:nvSpPr>
          <p:spPr>
            <a:xfrm>
              <a:off x="586409" y="3061252"/>
              <a:ext cx="2912165" cy="695739"/>
            </a:xfrm>
            <a:prstGeom prst="rect">
              <a:avLst/>
            </a:prstGeom>
            <a:solidFill>
              <a:srgbClr val="66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– Suburban &amp; Market Towns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F06709F-16D1-483A-9EFB-7874DF23A81D}"/>
                </a:ext>
              </a:extLst>
            </p:cNvPr>
            <p:cNvSpPr/>
            <p:nvPr/>
          </p:nvSpPr>
          <p:spPr>
            <a:xfrm>
              <a:off x="586409" y="3736077"/>
              <a:ext cx="2912165" cy="695739"/>
            </a:xfrm>
            <a:prstGeom prst="rect">
              <a:avLst/>
            </a:prstGeom>
            <a:solidFill>
              <a:srgbClr val="1D70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3 - Low Density Rural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35BB33-16B5-4523-A3A6-703E72AD3A32}"/>
                </a:ext>
              </a:extLst>
            </p:cNvPr>
            <p:cNvSpPr/>
            <p:nvPr/>
          </p:nvSpPr>
          <p:spPr>
            <a:xfrm>
              <a:off x="586409" y="2365513"/>
              <a:ext cx="2912165" cy="695739"/>
            </a:xfrm>
            <a:prstGeom prst="rect">
              <a:avLst/>
            </a:prstGeom>
            <a:solidFill>
              <a:srgbClr val="39A8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1 - Dense Urban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E4DB392-72DB-44AC-8197-58C8CA6D693C}"/>
              </a:ext>
            </a:extLst>
          </p:cNvPr>
          <p:cNvSpPr/>
          <p:nvPr/>
        </p:nvSpPr>
        <p:spPr>
          <a:xfrm>
            <a:off x="3790119" y="3558207"/>
            <a:ext cx="4002157" cy="695739"/>
          </a:xfrm>
          <a:prstGeom prst="rect">
            <a:avLst/>
          </a:prstGeom>
          <a:solidFill>
            <a:srgbClr val="66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Stimulating Private Investment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368AA4-E3F6-43CC-80CD-09D02904B66F}"/>
              </a:ext>
            </a:extLst>
          </p:cNvPr>
          <p:cNvSpPr/>
          <p:nvPr/>
        </p:nvSpPr>
        <p:spPr>
          <a:xfrm>
            <a:off x="3790119" y="4233032"/>
            <a:ext cx="4002157" cy="695739"/>
          </a:xfrm>
          <a:prstGeom prst="rect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Subsidized Open Networks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D8C53F-73C2-4C74-AC15-F57F4465B7B7}"/>
              </a:ext>
            </a:extLst>
          </p:cNvPr>
          <p:cNvSpPr/>
          <p:nvPr/>
        </p:nvSpPr>
        <p:spPr>
          <a:xfrm>
            <a:off x="3790119" y="2862468"/>
            <a:ext cx="4002157" cy="695739"/>
          </a:xfrm>
          <a:prstGeom prst="rect">
            <a:avLst/>
          </a:prstGeom>
          <a:solidFill>
            <a:srgbClr val="39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Stimulating Private Investment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CC85A8-C82E-4DB5-8361-563291758BD0}"/>
              </a:ext>
            </a:extLst>
          </p:cNvPr>
          <p:cNvSpPr/>
          <p:nvPr/>
        </p:nvSpPr>
        <p:spPr>
          <a:xfrm>
            <a:off x="7901606" y="3568663"/>
            <a:ext cx="4035288" cy="695739"/>
          </a:xfrm>
          <a:prstGeom prst="rect">
            <a:avLst/>
          </a:prstGeom>
          <a:solidFill>
            <a:srgbClr val="66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Competition possible – watching brief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D7BBF-5DB3-4913-A49F-B515259D6259}"/>
              </a:ext>
            </a:extLst>
          </p:cNvPr>
          <p:cNvSpPr/>
          <p:nvPr/>
        </p:nvSpPr>
        <p:spPr>
          <a:xfrm>
            <a:off x="7901606" y="4243488"/>
            <a:ext cx="4035288" cy="695739"/>
          </a:xfrm>
          <a:prstGeom prst="rect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Natural Monopoly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2B5EC1-D3AD-4B1F-9117-FC876267C352}"/>
              </a:ext>
            </a:extLst>
          </p:cNvPr>
          <p:cNvSpPr/>
          <p:nvPr/>
        </p:nvSpPr>
        <p:spPr>
          <a:xfrm>
            <a:off x="7901606" y="2872924"/>
            <a:ext cx="4035288" cy="695739"/>
          </a:xfrm>
          <a:prstGeom prst="rect">
            <a:avLst/>
          </a:prstGeom>
          <a:solidFill>
            <a:srgbClr val="39A8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Multiple operators - </a:t>
            </a: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Increasingly unregulated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7500F-0E08-4E38-ABAB-5D8A340F2109}"/>
              </a:ext>
            </a:extLst>
          </p:cNvPr>
          <p:cNvSpPr/>
          <p:nvPr/>
        </p:nvSpPr>
        <p:spPr>
          <a:xfrm>
            <a:off x="3790119" y="2027065"/>
            <a:ext cx="4002157" cy="6957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Public Intervention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B34DCF-573F-4E6A-BFAB-987AB3BE8B63}"/>
              </a:ext>
            </a:extLst>
          </p:cNvPr>
          <p:cNvSpPr/>
          <p:nvPr/>
        </p:nvSpPr>
        <p:spPr>
          <a:xfrm>
            <a:off x="7901606" y="2037521"/>
            <a:ext cx="4035288" cy="6957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Ofcom</a:t>
            </a:r>
          </a:p>
        </p:txBody>
      </p:sp>
    </p:spTree>
    <p:extLst>
      <p:ext uri="{BB962C8B-B14F-4D97-AF65-F5344CB8AC3E}">
        <p14:creationId xmlns:p14="http://schemas.microsoft.com/office/powerpoint/2010/main" val="127557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8384-F5A5-4769-813A-A6DB655EA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08" y="3651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A stampede?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4373-4D6E-4AB9-BE8A-CBD80639C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528" y="1734324"/>
            <a:ext cx="5728252" cy="3920614"/>
          </a:xfrm>
        </p:spPr>
        <p:txBody>
          <a:bodyPr anchor="t">
            <a:noAutofit/>
          </a:bodyPr>
          <a:lstStyle/>
          <a:p>
            <a:r>
              <a:rPr lang="en-GB" dirty="0"/>
              <a:t>The UK is now investing in fibre</a:t>
            </a:r>
          </a:p>
          <a:p>
            <a:pPr lvl="1"/>
            <a:r>
              <a:rPr lang="en-GB" sz="2000" dirty="0"/>
              <a:t>The copper switch-off is under consideration so churn is now fairly certain</a:t>
            </a:r>
          </a:p>
          <a:p>
            <a:r>
              <a:rPr lang="en-GB" dirty="0"/>
              <a:t>Risk?</a:t>
            </a:r>
          </a:p>
          <a:p>
            <a:pPr lvl="1"/>
            <a:r>
              <a:rPr lang="en-GB" sz="2000" dirty="0"/>
              <a:t>Small number of established companies to invest in</a:t>
            </a:r>
          </a:p>
          <a:p>
            <a:pPr lvl="1"/>
            <a:r>
              <a:rPr lang="en-GB" sz="2000" dirty="0"/>
              <a:t>Small operators being offered more than they ask for, with funds sometimes structured badly</a:t>
            </a:r>
          </a:p>
          <a:p>
            <a:pPr lvl="1"/>
            <a:r>
              <a:rPr lang="en-GB" sz="2000" dirty="0"/>
              <a:t>Investors need to better understand the sector</a:t>
            </a:r>
          </a:p>
          <a:p>
            <a:pPr marL="914400" lvl="2" indent="0">
              <a:buNone/>
            </a:pPr>
            <a:endParaRPr lang="en-GB" sz="28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people riding on the back of a horse&#10;&#10;Description generated with very high confidence">
            <a:extLst>
              <a:ext uri="{FF2B5EF4-FFF2-40B4-BE49-F238E27FC236}">
                <a16:creationId xmlns:a16="http://schemas.microsoft.com/office/drawing/2014/main" id="{CE49E20B-612C-43EC-96D7-D8BDBFA5D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85F20A-5E0A-4259-AD5D-B10ED54F0D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3666" y="6199632"/>
            <a:ext cx="4802755" cy="36576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de-DE" sz="1100">
                <a:solidFill>
                  <a:schemeClr val="tx1">
                    <a:alpha val="80000"/>
                  </a:schemeClr>
                </a:solidFill>
              </a:rPr>
              <a:t>12 March 2019, FTTH Conference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3F6A1D-D8E8-442D-B551-24A1BD340FD8}"/>
              </a:ext>
            </a:extLst>
          </p:cNvPr>
          <p:cNvSpPr/>
          <p:nvPr/>
        </p:nvSpPr>
        <p:spPr>
          <a:xfrm>
            <a:off x="854528" y="5881906"/>
            <a:ext cx="6647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800" dirty="0"/>
              <a:t>Now is the right time to invest in UK fibre</a:t>
            </a:r>
          </a:p>
        </p:txBody>
      </p:sp>
    </p:spTree>
    <p:extLst>
      <p:ext uri="{BB962C8B-B14F-4D97-AF65-F5344CB8AC3E}">
        <p14:creationId xmlns:p14="http://schemas.microsoft.com/office/powerpoint/2010/main" val="159967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6D1BFF-7447-A141-A9A6-0DFA07D1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13 February 2018, FTTH Conference 2018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6C3EAF5-1051-604E-B5A1-BC44607187F9}"/>
              </a:ext>
            </a:extLst>
          </p:cNvPr>
          <p:cNvSpPr txBox="1"/>
          <p:nvPr/>
        </p:nvSpPr>
        <p:spPr>
          <a:xfrm>
            <a:off x="941033" y="2388093"/>
            <a:ext cx="107064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endParaRPr lang="de-D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Nico Grove		 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Nicco.grove@di-square.eu</a:t>
            </a:r>
            <a:endParaRPr lang="de-D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			0049 (0) 178 811 8166</a:t>
            </a:r>
          </a:p>
          <a:p>
            <a:endParaRPr lang="de-D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Thomas Langer	</a:t>
            </a:r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Thomas.Langer@di-square.eu</a:t>
            </a:r>
            <a:endParaRPr lang="de-DE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>
                <a:latin typeface="Arial" panose="020B0604020202020204" pitchFamily="34" charset="0"/>
                <a:cs typeface="Arial" panose="020B0604020202020204" pitchFamily="34" charset="0"/>
              </a:rPr>
              <a:t>			0049 (0) 173 531 3450</a:t>
            </a:r>
          </a:p>
        </p:txBody>
      </p:sp>
    </p:spTree>
    <p:extLst>
      <p:ext uri="{BB962C8B-B14F-4D97-AF65-F5344CB8AC3E}">
        <p14:creationId xmlns:p14="http://schemas.microsoft.com/office/powerpoint/2010/main" val="245960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385</Words>
  <Application>Microsoft Office PowerPoint</Application>
  <PresentationFormat>Widescreen</PresentationFormat>
  <Paragraphs>84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A UK Perspective</vt:lpstr>
      <vt:lpstr>In the beginning</vt:lpstr>
      <vt:lpstr>The Challengers</vt:lpstr>
      <vt:lpstr>More than a vision</vt:lpstr>
      <vt:lpstr>Ultrafast Broadband Market</vt:lpstr>
      <vt:lpstr>Running both copper and fibre networks indefinitely will not benefit either the consumer or the industry… …so we must start thinking now about that switchover […] to move customers away from copper and on to fibre</vt:lpstr>
      <vt:lpstr>Three full-fibre markets?</vt:lpstr>
      <vt:lpstr>A stampede?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 after the General Election – getting ready for Gigabit?</dc:title>
  <dc:creator>Microsoft Office-Benutzer</dc:creator>
  <cp:lastModifiedBy>Adrian Wooster</cp:lastModifiedBy>
  <cp:revision>62</cp:revision>
  <dcterms:created xsi:type="dcterms:W3CDTF">2018-01-22T08:16:25Z</dcterms:created>
  <dcterms:modified xsi:type="dcterms:W3CDTF">2019-03-17T12:12:02Z</dcterms:modified>
</cp:coreProperties>
</file>